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926080"/>
            <a:ext cx="12188952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640080"/>
            <a:ext cx="82296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0" b="1" i="0">
                <a:solidFill>
                  <a:srgbClr val="FFFFFF"/>
                </a:solidFill>
              </a:rPr>
              <a:t>FLEET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82296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0" b="1" i="0">
                <a:solidFill>
                  <a:srgbClr val="3B82F6"/>
                </a:solidFill>
              </a:rPr>
              <a:t>OPTIMA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063240"/>
            <a:ext cx="9144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94A3B8"/>
                </a:solidFill>
              </a:rPr>
              <a:t>The Ecosystem Platform for African Freight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61188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3B82F6"/>
                </a:solidFill>
              </a:rPr>
              <a:t>How every participant wins — together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62636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Sales Reference Deck  ·  For Sales Team Use Only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503920" y="640080"/>
            <a:ext cx="804672" cy="749808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549640" y="658368"/>
            <a:ext cx="7132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🚛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22208" y="1042415"/>
            <a:ext cx="76809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Fleet Owner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390888" y="640080"/>
            <a:ext cx="804672" cy="749808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436608" y="658368"/>
            <a:ext cx="7132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09176" y="1042415"/>
            <a:ext cx="76809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Shipper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277856" y="640080"/>
            <a:ext cx="804672" cy="749808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323576" y="658368"/>
            <a:ext cx="7132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🔧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296144" y="1042415"/>
            <a:ext cx="76809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Mechanic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164824" y="640080"/>
            <a:ext cx="804672" cy="749808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1210544" y="658368"/>
            <a:ext cx="7132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⛽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183112" y="1042415"/>
            <a:ext cx="76809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Fuel Station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503920" y="1508760"/>
            <a:ext cx="804672" cy="749808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549640" y="1527048"/>
            <a:ext cx="7132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🛃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22208" y="1911095"/>
            <a:ext cx="76809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Border Agent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390888" y="1508760"/>
            <a:ext cx="804672" cy="749808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36608" y="1527048"/>
            <a:ext cx="7132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🛡️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409176" y="1911095"/>
            <a:ext cx="76809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Insurer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277856" y="1508760"/>
            <a:ext cx="804672" cy="749808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323576" y="1527048"/>
            <a:ext cx="7132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🚜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296144" y="1911095"/>
            <a:ext cx="76809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Rental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64824" y="1508760"/>
            <a:ext cx="804672" cy="749808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1210544" y="1527048"/>
            <a:ext cx="7132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🚌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183112" y="1911095"/>
            <a:ext cx="76809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Carpool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503920" y="2377439"/>
            <a:ext cx="804672" cy="749808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549640" y="2395727"/>
            <a:ext cx="7132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🏍️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522208" y="2779775"/>
            <a:ext cx="76809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Rider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🛡️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Insurance / Broker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06B6D4"/>
                </a:solidFill>
              </a:rPr>
              <a:t>"I finally have the data to price fleet risk accurately — and claims come with GPS evidence."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85% loss ratio on commercial vehicle books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telematics data — pricing risk blind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Fraud claims: staged accidents, ghost vehicles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real-time notification of high-risk events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Manual claims without proof — disputes take months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Renewals based on guesswork, not actual fleet behaviour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distribution channel to reach small-to-mid fleets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Access fleet safety scores, drowsiness incidents, HOS violations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Telematics-based pricing: safe fleets pay less, risky fleets pay more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Dashcam + GPS + telemetry = fraud-resistant claims evidence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Instant alert on SOS, drowsiness &gt;65, harsh events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Claims backed by GPS track + timestamps + photos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Renewal pricing based on 12 months of live driving data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RFQ marketplace: fleet operators request quotes directly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6B6D4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Insurer portal with fleet RFQ inbox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Safety profile dashboard per fleet (risk scoring)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Policy management and renewal tracking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Claims portal with GPS evidence attached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Telematics data API for underwriting models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Fleet engagement analytics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Co-marketing programme with FleetOptima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List products → Receive RFQs from fleet operators → View their safety profile → Submit quote → Issue policy → Monitor live telematics alerts → Process claims with GPS evidence → Renew at accurate rates.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Underwriting Case:
• Current loss ratio: 85%
• With telematics data:
  projected 70%
• On KES 75M book:
  = KES 11.25M extra
  underwriting profit
• Pays for FleetOptima
  integration 3× over
• Claims resolution:
  48h with GPS evidence
  vs 6 months without
• Fraud detection:
  GPS-verified accident
  location vs claim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Equipment Owner (Rental)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4CC16"/>
                </a:solidFill>
              </a:rPr>
              <a:t>"My idle trucks earn money. Damage is covered. Renters are vetted before keys hand over."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Idle equipment depreciates with zero revenue offset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Informal rentals have no contract protection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way to verify renter's competence or financial standing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Cash deposits disappear in disputes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Equipment returned damaged with no recourse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distribution channel to find reliable renters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Insurance void on informally-rented equipment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Passive revenue from idle fleet assets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contract with insurance verification before keys hand over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Renter reputation score: history of safe returns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Deposit held in escrow — refunded based on condition assessment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Return inspection with photo evidence and damage assessment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Bidirectional reviews: rate renters, renters rate equipment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Fixed-price, make-an-offer, and live auction options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4CC16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Rental marketplace listing management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Three pricing modes: fixed / negotiable / auction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Digital contract with e-signature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Insurance verification gate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Return condition assessment workflow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Damage deduction from escrow deposit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Renter reputation dashboard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List equipment → Set pricing mode → Insurance verified → Renter signs digital contract → Keys handed → GPS tracking during rental → Return inspection → Escrow settled.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Revenue Case:
• 50-tonne excavator
  idle 20 days/month
  @ KES 25,000/day
  = KES 500,000/month
  from idle asset
• Protection:
  Deposit covers damage
  Insurance verified
  GPS tracks usage
• Risk-free rental:
  Only rent to
  verified operators
  with trust scores
Platform takes
5% of rental value.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Truck Stop / Lodge Operator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F97316"/>
                </a:solidFill>
              </a:rPr>
              <a:t>"Drivers pre-book before they leave. I know exactly who is arriving and when."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Rooms empty some nights, overbooked on others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Drivers arrive at 2am with no reservation — security risk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Cash-only payments with fraud and dispute risk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channel to reach long-haul drivers proactively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Parking theft without pre-registered vehicle verification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Can't differentiate from competitors — price race to bottom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reviews system to reward quality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Drivers pre-book rooms and parking from the road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M-Pesa payment secured at booking — no cash risk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Vehicle registration pre-verified: only known vehicles enter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Listed in driver app: discovered by 4,000+ drivers daily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Amenity listing (showers/wifi/CCTV/restaurant) attracts premium drivers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Reviews drive quality improvements and justify premium pricing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Occupancy prediction: plan staffing accurately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97316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Truck stop operator portal with room inventory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Booking calendar: see week's arrivals in advance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Check-in / check-out management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Amenity listing with photos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Revenue analytics and occupancy tracking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Guest review management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Preferred stop status for corridor frequent operators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Register stop → Add room/parking inventory with pricing → List amenities → Go live → Drivers discover and pre-book → M-Pesa secures payment → Guest arrives → Check in → Review.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Revenue Case:
• 20-room stop
  60% avg occupancy
  = 12 rooms/night
• With pre-bookings:
  80% occupancy
  = 16 rooms/night
• At KES 1,500/room:
  +KES 6,000/night
  = KES 2.19M/year
  extra revenue
• Parking:
  additional KES
  500/bay/night
• Premium pricing
  justified by
  verified reviews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Solo Operator / Owner-Driver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94A3B8"/>
                </a:solidFill>
              </a:rPr>
              <a:t>"I don't need a company. My phone and M-Pesa are enough to join."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Can't join logistics platforms — requires company registration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formal payment track record for loans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Informal loads — no contracts, constant payment disputes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way to build professional reputation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Fuel and accommodation at worst prices — no fleet discounts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Breakdown = days of income lost with no network support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Invisible to enterprise shippers who need verified carriers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Solo Operator tier: phone number + M-Pesa only — no org registration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payslip builds income record for M-Shwari/SACCO credit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Escrow on every load: payment guaranteed on delivery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Trust score accumulates from completed trips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Fuel pre-booking and truck stop rooms at fleet rates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SOS mechanic finder in &lt;2 minutes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Visible to shippers who need verified spot capacity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4A3B8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Solo onboarding: 3 steps, 5 minutes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Simplified single-screen driver UI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Job board with verified shipper loads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Escrow payment guaranteed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Trust score visible to shippers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WhatsApp voice commands ('nimefika')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Free to use — 1% only when freight settles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Download app → Enter phone → SMS OTP → Add vehicle → Add M-Pesa number → Browse loads → Accept → Complete → Get paid. No company. No registration. No upfront cost.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Financial Inclusion:
• Income record:
  12 months of
  verified earnings
  = M-Shwari eligible
• From informal to
  formal: trust score
  replaces company
  registration
• Fuel discounts:
  same as 50-truck
  fleet operators
• SACCO access:
  deduct savings
  from each payout
Platform is 100% FREE
for solo operators.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FBD38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🏍️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Dabbawala / Boda Boda Rider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FBD38D"/>
                </a:solidFill>
              </a:rPr>
              <a:t>"My route is optimised. Every delivery is QR-verified. M-Pesa arrives the same day."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structured earnings — variable, opaque commission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Route planning is mental — inefficient and fuel-wasting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Parcel disputes ('I delivered it') with no proof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Excluded from formal credit and banking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visibility into batch before picking up parcels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Cash handling risk on every delivery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Work peaks and troughs with no forward visibility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earnings with M-Pesa payout same day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Optimised stop sequence reduces fuel by 15–25%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QR scan proof of delivery — no disputes ever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Verified income record for M-Shwari / SACCO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Batch visible before pickup: plan your day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No cash handling: M-Pesa on delivery confirmation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Consistent income with batch planning visibility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FBD38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BD38D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Rider app: 4-screen minimal interface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Today's batch dashboard with parcel list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Optimised route with stop sequence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QR scan at pickup and delivery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OTP delivery confirmation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Earnings dashboard with payout request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Color-coded parcels for fast identification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Receive batch → View today's stops → Follow optimised route → Scan QR at pickup → Navigate to each stop → Scan delivery QR + recipient OTP → M-Pesa payout same day.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Rider Welfare:
• Income record:
  Every delivery
  verified and logged
• M-Shwari access:
  3 months of records
  = credit eligible
• SACCO membership:
  auto-deduct from
  each payout
• Route efficiency:
  -25% fuel cost
  = higher margin
• No disputes:
  QR + OTP = proof
  carrier cannot
  challenge
FREE to join.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18872"/>
            <a:ext cx="8229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How the Ecosystem Creates Value for Everyone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49808"/>
            <a:ext cx="10058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Every new participant makes the platform more valuable for all others — not just for themselves.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5760720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54864" cy="16459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135331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3B82F6"/>
                </a:solidFill>
              </a:rPr>
              <a:t>Fleet operator books a shipment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79" y="1755648"/>
            <a:ext cx="54864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Shipper gets live tracking. Driver gets a job. Border agent gets advance booking. Mechanic gets on-call alert. Fuel station gets pre-booked slot. Insurer gets telemetry data.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1280160"/>
            <a:ext cx="5760720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63640" y="1280160"/>
            <a:ext cx="54864" cy="16459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35331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F4444"/>
                </a:solidFill>
              </a:rPr>
              <a:t>Driver triggers SOS breakdown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1755648"/>
            <a:ext cx="54864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Nearest mechanic is found in &lt;2 min. Parts supplier gets an order. Fleet operator gets instant notification. Insurer gets the event logged. Driver gets help fast.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4320" y="3063239"/>
            <a:ext cx="5760720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74320" y="3063239"/>
            <a:ext cx="54864" cy="164592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11479" y="3136391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5CF6"/>
                </a:solidFill>
              </a:rPr>
              <a:t>Fuel station lists pre-booking window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79" y="3538727"/>
            <a:ext cx="54864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Fleet operators pre-book diesel. Station gets guaranteed M-Pesa revenue. Fraud detection runs on every transaction. Fleet saves queue time = more trips.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63640" y="3063239"/>
            <a:ext cx="5760720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63640" y="3063239"/>
            <a:ext cx="54864" cy="1645920"/>
          </a:xfrm>
          <a:prstGeom prst="rect">
            <a:avLst/>
          </a:prstGeom>
          <a:solidFill>
            <a:srgbClr val="EC4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3136391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C4899"/>
                </a:solidFill>
              </a:rPr>
              <a:t>Border agent joins the platform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3538727"/>
            <a:ext cx="54864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Advance bookings reduce truck dwell by 6–8 hours. Shipper gets status updates. Fleet operator saves driver HOS hours. Border crossing time drops for the entire corridor.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74320" y="4846320"/>
            <a:ext cx="5760720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74320" y="4846320"/>
            <a:ext cx="54864" cy="164592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11479" y="491947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6B6D4"/>
                </a:solidFill>
              </a:rPr>
              <a:t>Insurer lists a telematics product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1479" y="5321808"/>
            <a:ext cx="54864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Fleet operators get lower premiums. Drivers have safety incentives. Claims are GPS-backed. Insurer has better loss ratio. Platform earns marketplace commission.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63640" y="4846320"/>
            <a:ext cx="5760720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263640" y="4846320"/>
            <a:ext cx="54864" cy="164592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91947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4CC16"/>
                </a:solidFill>
              </a:rPr>
              <a:t>Equipment owner lists for rental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0" y="5321808"/>
            <a:ext cx="54864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Idle assets earn revenue. Renters get verified equipment. Mechanics get called for maintenance. Platform escrow protects both sides. Market price discovery improves.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18872"/>
            <a:ext cx="8229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Pricing — Simple. Risk-free. Value-aligned.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49808"/>
            <a:ext cx="10058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You pay only when value is delivered. Every participant has a free starting tier.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3749039" cy="2423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3749039" cy="54864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1389888"/>
            <a:ext cx="3474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Solo Operators
&amp; Riders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79" y="2029967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22C55E"/>
                </a:solidFill>
              </a:rPr>
              <a:t>FREE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2148839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forever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79" y="2743200"/>
            <a:ext cx="34747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Pay 1% only when
freight settles.
No subscription.
No setup fee.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51959" y="1280160"/>
            <a:ext cx="3749039" cy="2423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51959" y="1280160"/>
            <a:ext cx="3749039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0" y="1389888"/>
            <a:ext cx="3474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SMB Fleet
10–50 Trucks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0" y="2029967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3B82F6"/>
                </a:solidFill>
              </a:rPr>
              <a:t>FREE
Trial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63640" y="2148839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30 days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2743200"/>
            <a:ext cx="34747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Pay KES 3,000/vehicle
/month after trial.
Or 0.8% transaction
fee only. Choose.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29600" y="1280160"/>
            <a:ext cx="3749039" cy="2423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0" y="1280160"/>
            <a:ext cx="3749039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366760" y="1389888"/>
            <a:ext cx="3474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Enterprise Fleet
50+ Trucks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66760" y="2029967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59E0B"/>
                </a:solidFill>
              </a:rPr>
              <a:t>Custom
Contract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241280" y="2148839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Annual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66760" y="2743200"/>
            <a:ext cx="34747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Custom per-vehicle
rate. API access.
Dedicated CSM.
White-label option.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886200"/>
            <a:ext cx="3749039" cy="2423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4320" y="3886200"/>
            <a:ext cx="3749039" cy="54864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11479" y="3995928"/>
            <a:ext cx="3474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Mechanics /
Fuel Stations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79" y="4636008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4B8A6"/>
                </a:solidFill>
              </a:rPr>
              <a:t>FREE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0" y="475488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to list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79" y="5349240"/>
            <a:ext cx="34747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Platform takes 5%
per completed job.
No subscription.
Only when you earn.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51959" y="3886200"/>
            <a:ext cx="3749039" cy="2423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251959" y="3886200"/>
            <a:ext cx="3749039" cy="548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389120" y="3995928"/>
            <a:ext cx="3474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Shippers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89120" y="4636008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F4444"/>
                </a:solidFill>
              </a:rPr>
              <a:t>FREE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63640" y="475488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portal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89120" y="5349240"/>
            <a:ext cx="34747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Pay 1% escrow
settlement fee.
Free to book.
Free to track.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229600" y="3886200"/>
            <a:ext cx="3749039" cy="2423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229600" y="3886200"/>
            <a:ext cx="3749039" cy="54864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366760" y="3995928"/>
            <a:ext cx="3474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Insurers /
Brokers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66760" y="4636008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6B6D4"/>
                </a:solidFill>
              </a:rPr>
              <a:t>Custom
Partnership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241280" y="475488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annual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366760" y="5349240"/>
            <a:ext cx="34747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Revenue share on
policies sourced.
Data API access.
Co-marketing.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18872"/>
            <a:ext cx="8229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Getting Started — 10 Minutes to First Value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49808"/>
            <a:ext cx="10058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Every participant type can go live in under 10 minutes. No hardware. No IT team.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34440"/>
            <a:ext cx="3749039" cy="2514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34440"/>
            <a:ext cx="3749039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84048" y="1325880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B82F6"/>
                </a:solidFill>
              </a:rPr>
              <a:t>🚛 Fleet Owner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" y="1783080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1. Sign up at fleet.lindela.io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" y="2121408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2. Add your vehicles (or bulk import CSV)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" y="2459736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3. Add drivers (they download the app)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" y="2798064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4. Create your first shipment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" y="3136392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5. Enable escrow for payment protection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048" y="3474720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2C55E"/>
                </a:solidFill>
              </a:rPr>
              <a:t>Value: First fraud alert within 48 hours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51959" y="1234440"/>
            <a:ext cx="3749039" cy="2514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251959" y="1234440"/>
            <a:ext cx="3749039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61688" y="1325880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</a:rPr>
              <a:t>📦 Shipper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61688" y="1783080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1. Sign up free — no credit card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61688" y="2121408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2. Post a load with origin + destination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61688" y="2459736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3. Review carrier quotes with safety scores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61688" y="2798064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4. Enable escrow (1% fee on settlement)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61688" y="3136392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5. Track cargo live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61688" y="3474720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2C55E"/>
                </a:solidFill>
              </a:rPr>
              <a:t>Value: Live GPS within minutes of booking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29600" y="1234440"/>
            <a:ext cx="3749039" cy="2514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229600" y="1234440"/>
            <a:ext cx="3749039" cy="54864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339327" y="1325880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4B8A6"/>
                </a:solidFill>
              </a:rPr>
              <a:t>🔧 Mechanic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39327" y="1783080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1. Register your workshop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39327" y="2121408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2. Add your services + rates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39327" y="2459736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3. List your coverage radius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39327" y="2798064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4. Go live — SOS calls start routing to you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39327" y="3136392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5. Submit first digital quote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39327" y="3474720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2C55E"/>
                </a:solidFill>
              </a:rPr>
              <a:t>Value: First job request same day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" y="3886200"/>
            <a:ext cx="3749039" cy="2514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274320" y="3886200"/>
            <a:ext cx="3749039" cy="54864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84048" y="3977639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B5CF6"/>
                </a:solidFill>
              </a:rPr>
              <a:t>⛽ Fuel Station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84048" y="4434840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1. Register your station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84048" y="4773168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2. Set your live prices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84048" y="5111496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3. Create an availability window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84048" y="5449823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4. Fleet operators start pre-booking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4048" y="5788152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5. Receive M-Pesa at booking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4048" y="6126479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2C55E"/>
                </a:solidFill>
              </a:rPr>
              <a:t>Value: First pre-booking within 24 hours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251959" y="3886200"/>
            <a:ext cx="3749039" cy="2514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4251959" y="3886200"/>
            <a:ext cx="3749039" cy="54864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361688" y="3977639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2C55E"/>
                </a:solidFill>
              </a:rPr>
              <a:t>🏍️ Rider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361688" y="4434840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1. Download the app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361688" y="4773168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2. Enter your phone number + OTP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361688" y="5111496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3. Add your vehicle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361688" y="5449823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4. Receive first batch assignment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361688" y="5788152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5. Scan QR at pickup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361688" y="6126479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2C55E"/>
                </a:solidFill>
              </a:rPr>
              <a:t>Value: First M-Pesa payout same evening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229600" y="3886200"/>
            <a:ext cx="3749039" cy="2514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8229600" y="3886200"/>
            <a:ext cx="3749039" cy="54864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339327" y="3977639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94A3B8"/>
                </a:solidFill>
              </a:rPr>
              <a:t>🤵 Solo Operator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339327" y="4434840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1. Open the app — no registration required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339327" y="4773168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2. Phone number + SMS OTP only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339327" y="5111496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3. Add vehicle plate + M-Pesa number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339327" y="5449823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4. Browse available loads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339327" y="5788152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5. Accept and complete first job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339327" y="6126479"/>
            <a:ext cx="3529584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2C55E"/>
                </a:solidFill>
              </a:rPr>
              <a:t>Value: Verified earnings record from day 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834640"/>
            <a:ext cx="12188952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54864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FFFFFF"/>
                </a:solidFill>
              </a:rPr>
              <a:t>Every participant wins.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1">
                <a:solidFill>
                  <a:srgbClr val="94A3B8"/>
                </a:solidFill>
              </a:rPr>
              <a:t>FleetOptima is not a software tool that one party adopts.
It is shared infrastructure that makes the entire ecosystem work better — together.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06324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3B82F6"/>
                </a:solidFill>
              </a:rPr>
              <a:t>The more participants join, the more valuable it becomes for everyone already on the platform.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617220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Start a conversation: fleet.lindela.io  ·  WhatsApp: +254 700 000 000  ·  Email: sales@fleetoptima.io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18872"/>
            <a:ext cx="8229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One Ecosystem. Every Participant. Everyone Wins.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49808"/>
            <a:ext cx="10058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FleetOptima connects 13 types of logistics participants — creating value for each and between all.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344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34440"/>
            <a:ext cx="1572768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74320" y="13258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🚛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19842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Fleet Owner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84248" y="12344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984248" y="1234440"/>
            <a:ext cx="1572768" cy="457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984248" y="13258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👤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29967" y="19842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Driver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94176" y="12344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94176" y="1234440"/>
            <a:ext cx="1572768" cy="457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94176" y="13258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39896" y="19842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Shipper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04104" y="12344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04104" y="1234440"/>
            <a:ext cx="1572768" cy="4572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04104" y="13258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49824" y="19842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Mechanic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114032" y="12344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114032" y="1234440"/>
            <a:ext cx="1572768" cy="457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114032" y="13258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⚙️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59752" y="19842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Parts Supplier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823960" y="12344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8823960" y="1234440"/>
            <a:ext cx="1572768" cy="4572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823960" y="13258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⛽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869680" y="19842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Fuel Station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533888" y="12344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0533888" y="1234440"/>
            <a:ext cx="1572768" cy="45720"/>
          </a:xfrm>
          <a:prstGeom prst="rect">
            <a:avLst/>
          </a:prstGeom>
          <a:solidFill>
            <a:srgbClr val="EC4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533888" y="13258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🛃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579608" y="19842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Border Agent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" y="30632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274320" y="3063240"/>
            <a:ext cx="1572768" cy="4572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74320" y="31546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🛡️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0040" y="38130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Insurer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984248" y="30632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984248" y="3063240"/>
            <a:ext cx="1572768" cy="4572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1984248" y="31546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🚜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029967" y="38130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Equipment Renter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94176" y="30632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694176" y="3063240"/>
            <a:ext cx="1572768" cy="4572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694176" y="31546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🏨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39896" y="38130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Truck Stop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04104" y="30632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404104" y="3063240"/>
            <a:ext cx="1572768" cy="45720"/>
          </a:xfrm>
          <a:prstGeom prst="rect">
            <a:avLst/>
          </a:prstGeom>
          <a:solidFill>
            <a:srgbClr val="67E8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5404104" y="31546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🚌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449824" y="38130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Carpool Driver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114032" y="30632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7114032" y="3063240"/>
            <a:ext cx="1572768" cy="45720"/>
          </a:xfrm>
          <a:prstGeom prst="rect">
            <a:avLst/>
          </a:prstGeom>
          <a:solidFill>
            <a:srgbClr val="FBD38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7114032" y="31546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🏍️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59752" y="38130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Dabbawala Rider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823960" y="3063240"/>
            <a:ext cx="1572768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8823960" y="3063240"/>
            <a:ext cx="1572768" cy="4572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8823960" y="3154680"/>
            <a:ext cx="1572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🤵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869680" y="3813048"/>
            <a:ext cx="148132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Solo Operator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4320" y="5074920"/>
            <a:ext cx="1161288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274320" y="5166360"/>
            <a:ext cx="11612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Network Effect: each new participant makes the platform more valuable for all others. A mechanic who joins gets routed SOS calls. A fuel station gets pre-booked fleet customers. An insurer gets telematics data. None of this exists without the others.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🚛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Fleet Owner / Manager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3B82F6"/>
                </a:solidFill>
              </a:rPr>
              <a:t>"Finally — one platform that runs my entire fleet operation."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visibility into driver behaviour until accidents happen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Fuel theft consuming 8–15% of fuel budget undetected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Manual payroll disputes every month with drivers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Trucks off-road waiting for parts with no ETA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Cross-border permits expire, causing fines + delays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way to prove cargo was delivered for payment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Insurance premiums not reflecting actual fleet safety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Real-time GPS on every vehicle — live in the cab view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6-flag fuel fraud detection recovers KES 280K/truck/year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Automated payroll with trip-verified earnings, zero disputes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Predictive maintenance — part ordered before breakdown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Automated compliance reminders, 54 permit types tracked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Escrow T2 release only on GPS-verified POD — payment secured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Telematics-linked insurance discount — 15% premium reduction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Live fleet map with Soketi real-time positions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Dispatch board with PPO AI driver ranking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Driver safety scores + drowsiness alerts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Fuel fraud detection with GPS reconciliation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Maintenance calendar with Weibull RUL predictions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Owner alerts + automated cron scan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P&amp;L dashboard, TCO per vehicle, budget vs actual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Sign up → Add vehicles → Add drivers → Create first shipment → Enable escrow → Import fuel cards. Value visible within 48 hours. Cron runs nightly to scan fraud, score drivers, send compliance reminders automatically.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ROI Case Study (20-truck fleet):
• Fuel fraud recovered:
  KES 600,000/year
• Payroll admin saved:
  3 days/month
• Maintenance downtime:
  -40% unplanned
• Insurance premium:
  -15% (telematics)
• Platform cost:
  KES 120,000/year
• NET ROI: 400%+
Target customer:
20–500 trucks, KE/TZ/UG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Professional Truck Driver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22C55E"/>
                </a:solidFill>
              </a:rPr>
              <a:t>"I get paid on time, I know where the next job is, and help is 2 minutes away."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Pay disputes every month — no verified trip record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Don't know where next load is between contracts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Breakdown means hours of calls to find a mechanic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accommodation pre-booked on overnight routes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Fuel station queues waste HOS hours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formal income record for loans or insurance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Border wait time unknown — can't plan ahead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payslip with trip-verified earnings — zero disputes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Job board: apply directly to fleet operators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SOS: nearest mechanic found in &lt;2 minutes with price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Truck stop rooms pre-booked from the app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Fuel slot pre-booked — skip the queue guarantee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Verified earnings history for M-Shwari / SACCO credit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Border wait time visible before departure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Trip screen with milestones + HOS countdown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Simple Mode: 3 elements — stop, action button, SOS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Offers list with swipe-to-accept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Earnings dashboard with M-Pesa breakdown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WhatsApp voice bot: say 'nimefika' to log arrival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Fuel pre-booking with slot guarantee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Truck stop room booking with M-Pesa payment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Download app → Create profile (phone + licence) → Receive first job offer → Complete trip → Automatic payslip. Swahili interface. Works offline. WhatsApp voice commands for low-literacy drivers.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Driver Welfare:
• Payslip replaces
  cash advances
• NHIF auto-deduction
  from payroll
• SACCO savings
  from earnings
• Income record for
  M-Shwari credit
• Safety score becomes
  hiring credential
• 500 trips = verifiable
  professional record
Platform is FREE
for drivers.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Enterprise Shipper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F59E0B"/>
                </a:solidFill>
              </a:rPr>
              <a:t>"I can see every shipment live. I pay only when it arrives in good condition."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Cargo disappears between booking and delivery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Payment disputes with carriers on every damaged load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Cross-border delays cause stock-outs costing KES 500K+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audit trail for compliance or insurance claims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30–60 day payment cycles drain carrier working capital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Manual customs documentation causes port delays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way to rate carriers — stuck with unreliable ones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Live GPS tracking: exact position, speed, ETA at all times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Escrow T2 release: payment held until GPS-verified delivery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Milestone notifications: pickup, checkpoint, delivery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Full audit trail: GPS + photos + eBOL + customs docs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Trade finance: 90% advance to carrier in 4 hours on your behalf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eBOL + customs automation reduces port dwell time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Carrier rating system — book only verified operators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Shipper portal with live shipment map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3-step booking wizard with escrow activation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Cargo claims management with evidence capture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eBOL and customs declaration generation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Carbon footprint report per shipment (EU CBAM ready)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Spend analytics and carrier performance ranking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Multi-currency settlement (KES/USD/TZS/UGX)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Post load → Select carrier → Escrow locks → GPS tracks → Milestone notifications → POD confirmed → Payment releases automatically. No invoice disputes. No manual follow-up.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Business Case:
• 1 stockout prevented
  = KES 500K saved
  (pays 2yr subscription)
• Cargo claim settled
  in 48h vs 6 months
  (GPS evidence)
• Border delay avoided
  = 2 days production
  continuity
• Carrier fraud
  eliminated via
  escrow payment
Free to use.
Pay 1% only when
freight settles.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Mechanic / Workshop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14B8A6"/>
                </a:solidFill>
              </a:rPr>
              <a:t>"Breakdown callouts come to me automatically. I get paid by M-Pesa the same day."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Irregular job flow — feast or famine every month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way to advertise to distant fleet operators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Price disputes and slow payment on every job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Parts sourcing requires leaving the workshop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track record — new customers don't trust you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Emergency callouts unpredictable, hard to staff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Fleet operators don't know you exist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SOS routing: breakdown calls within 50km sent to you automatically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profile visible to every fleet operator on the platform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job quotes — no haggling, payment via M-Pesa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Parts ordered through the platform without leaving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Rating accumulates from every completed job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Preferred mechanic contracts with fleet operators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4,000+ fleet vehicles on platform = inbound job pipeline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4B8A6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Mechanic portal with incoming job requests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Job queue management with status updates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Digital quote submission and acceptance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Parts ordering integration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Availability calendar for scheduling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Rating + review system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Earnings dashboard with M-Pesa payouts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Register workshop → List services + hourly rate → Go live → Receive SOS callouts automatically → Submit digital quote → Job confirmed → Complete → M-Pesa payment same day.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Revenue Opportunity:
• Currently: 3–5 jobs/week
  via word of mouth
• With FleetOptima:
  8–12 jobs/week via
  SOS auto-routing
• At KES 8,000/job avg:
  +KES 320,000/month
  additional revenue
• Fleet contracts:
  guaranteed volume
  KES 50K–200K/month
• Rating builds trust:
  Grade A = premium
  rate positioning
FREE to list.
Platform takes 5%
per job.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⚙️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Spare Parts Supplier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EF4444"/>
                </a:solidFill>
              </a:rPr>
              <a:t>"Maintenance alerts create pull demand for my parts before mechanics even call."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Demand forecasting is guesswork — overstock or stockout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Mechanics source from multiple uncoordinated suppliers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digital channel to reach fleet operators directly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30-day credit terms drain working capital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Returns and warranty claims are paper-based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visibility into which vehicles need which parts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Lost orders because mechanic finds competitor first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Predictive maintenance alerts create demand before mechanics call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Catalog searchable by vehicle make, model, and part number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Direct fleet contracts with committed volume pricing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M-Pesa payment on delivery — zero credit risk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order management: quotes, POs, invoices in one system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Reviews drive loyal customers from verified fleet operators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Integration with mechanics portal — parts ordered during job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Parts supplier portal with catalog management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Order inbox with quote and PO workflow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Fleet contract pricing management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Inventory level alerts and reorder triggers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Delivery tracking integration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Rating + review accumulation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Analytics: top-selling parts by corridor/vehicle type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List catalog → Set fleet pricing → Go live → Receive orders from mechanics and fleet operators → Confirm and deliver → M-Pesa payment on delivery → Reviews accumulate.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Business Case:
• Predictive maintenance
  creates advance demand
  (no cold calling needed)
• Fleet contracts:
  committed volume vs
  spot market guessing
• Working capital:
  M-Pesa eliminates
  30-day credit risk
• KES 14.4M/year
  revenue increase
  documented in
  similar platforms
• Inventory:
  -25% stockout rate
  with demand signals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Fuel Station Operator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B5CF6"/>
                </a:solidFill>
              </a:rPr>
              <a:t>"Fleet customers pre-book my diesel slots. I get M-Pesa at booking, not 30 days later."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Fleet customers on 30–60 day credit terms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Queue chaos during shortage periods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Staff theft on high-volume fleet accounts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visibility into which fleets will arrive when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Bulk discount negotiations are manual and slow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Revenue unpredictable — can't plan staffing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Competitors have the same prices — no differentiation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Pre-booking windows: guarantee fleet revenue in advance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M-Pesa payment at booking — not 30 days later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GPS-reconciled transaction logs catch staff theft automatically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Booking calendar: know exactly which fleet arrives when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bulk contracts: volume commitments with locked pricing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Predictable daily revenue — staff accordingly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Listed in fuel marketplace: 3,046 fleet operators can find you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B5CF6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Fuel portal with availability window management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Pre-booking calendar and confirmation system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Fleet contract management with volume tracking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Live price publishing visible to all fleet operators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GPS fraud reconciliation on fleet card transactions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Revenue reports and volume analytics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Ratings from verified fleet customers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Publish prices → Set availability windows → Fleet operators pre-book → M-Pesa payment confirmed → Customer arrives in booked slot → Dispense against booking → Zero queue dispute.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Revenue Case:
• 20,000L/day station
• Pre-booked fleet:
  5,000L guaranteed
  = KES 2,500 extra
  margin/day vs spot
• Annual extra:
  KES 900,000/year
• Credit risk
  eliminated:
  M-Pesa at booking
• Staff theft caught:
  avg 3–8% saved
  on fleet accounts
FREE to list.
Revenue share on
booking fees only.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3152" cy="1051560"/>
          </a:xfrm>
          <a:prstGeom prst="rect">
            <a:avLst/>
          </a:prstGeom>
          <a:solidFill>
            <a:srgbClr val="EC4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" y="73152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0" i="0">
                <a:solidFill>
                  <a:srgbClr val="FFFFFF"/>
                </a:solidFill>
              </a:rPr>
              <a:t>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914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Border Agent / Clearing &amp; Forwarding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621792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EC4899"/>
                </a:solidFill>
              </a:rPr>
              <a:t>"Shipments are booked before the truck leaves origin. I clear faster than anyone."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" y="1170432"/>
            <a:ext cx="274320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64592" y="1170432"/>
            <a:ext cx="2743200" cy="36576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1234440"/>
            <a:ext cx="2560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😤  Pain Points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1168" y="164592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67335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Irregular job flow — dependent on who calls first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" y="226771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" y="229514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Brutal price competition with no differentiation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168" y="2889504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2916936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Clients call every 2 hours for status — wastes staff time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168" y="3511296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3538728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Carrying large cash sums for duty payments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" y="4133088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4160520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digital trail for compliance or tax purposes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1168" y="4754880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4782312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Speed advantage lost because truck arrives unannounced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168" y="5376672"/>
            <a:ext cx="2670048" cy="548640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5404104"/>
            <a:ext cx="259689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No way to build reputation beyond word of mouth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90672" y="1170432"/>
            <a:ext cx="29260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90672" y="1170432"/>
            <a:ext cx="292608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18211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✅  With FleetOptima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127248" y="164592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167335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Advance bookings: shipments booked before truck leaves origin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27248" y="226771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0" y="229514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service listing: specialisations, languages, clearance SLA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127248" y="2889504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0" y="2916936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Real-time status updates sent to shipper/fleet automatically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7248" y="3511296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0" y="3538728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Digital duty payment via M-Pesa — no cash handling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27248" y="4133088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0" y="4160520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Full digital audit trail for VAT and tax compliance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27248" y="4754880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0" y="4782312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6-hour head start on documentation before truck arrives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27248" y="5376672"/>
            <a:ext cx="2852928" cy="548640"/>
          </a:xfrm>
          <a:prstGeom prst="rect">
            <a:avLst/>
          </a:prstGeom>
          <a:solidFill>
            <a:srgbClr val="0D1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200400" y="5404104"/>
            <a:ext cx="2779776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</a:rPr>
              <a:t>Rating accumulates from every verified clearance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99632" y="1170432"/>
            <a:ext cx="2926080" cy="3200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1170432"/>
            <a:ext cx="2926080" cy="36576"/>
          </a:xfrm>
          <a:prstGeom prst="rect">
            <a:avLst/>
          </a:prstGeom>
          <a:solidFill>
            <a:srgbClr val="EC4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91072" y="1234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C4899"/>
                </a:solidFill>
              </a:rPr>
              <a:t>⚡  Key Features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164592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Border agent portal with advance booking calendar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91072" y="202996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Document checklist per shipment type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91072" y="2414016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Status update broadcast to all parties simultaneously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91072" y="2798064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Customs declaration generation and e-filing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91072" y="3182112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Corridor alert sharing (border wait times, new requirements)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91072" y="3566160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M-Pesa payment integration for duties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91072" y="3950208"/>
            <a:ext cx="28163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→  Earnings dashboard and monthly reconciliation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99632" y="4462272"/>
            <a:ext cx="2926080" cy="21031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199632" y="4462272"/>
            <a:ext cx="292608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91072" y="452628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🔄  How It Works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91072" y="4919472"/>
            <a:ext cx="2816352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Register → List services and borders → Go live → Receive advance bookings → Prepare docs before truck arrives → Clear → Broadcast status → M-Pesa payment → Rating updates.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08592" y="1170432"/>
            <a:ext cx="2697480" cy="53949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308592" y="1170432"/>
            <a:ext cx="269748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00032" y="1234440"/>
            <a:ext cx="2514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💰  ROI &amp; Proof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00032" y="1645920"/>
            <a:ext cx="2514600" cy="480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Revenue Case:
• Currently:
  30 clearances/month
  KES 25K avg fee
  = KES 750K/month
• With FleetOptima:
  +20% volume via
  advance bookings
  = +KES 150K/month
• +KES 1.8M/year
• Staff efficiency:
  -60% status call
  interruptions
• KIFWA: 422
  Kenya members
  all potential
  competitors OR
  ecosystem allies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