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0"/>
            <a:ext cx="12188952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3200400" cy="5943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705088" y="475488"/>
            <a:ext cx="3163824" cy="5907024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822960"/>
            <a:ext cx="8229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FFFFFF"/>
                </a:solidFill>
              </a:rPr>
              <a:t>FLEET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8229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3B82F6"/>
                </a:solidFill>
              </a:rPr>
              <a:t>OPTIMA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01752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94A3B8"/>
                </a:solidFill>
              </a:rPr>
              <a:t>The Operating System for African Freight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6118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3B82F6"/>
                </a:solidFill>
              </a:rPr>
              <a:t>From Mombasa to Lagos. One platform.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0350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Investor Presentation  · 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61120" y="9144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B82F6"/>
                </a:solidFill>
              </a:rPr>
              <a:t>$180B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61120" y="14173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TAM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326880" y="1828800"/>
            <a:ext cx="2011680" cy="18288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961120" y="219456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B82F6"/>
                </a:solidFill>
              </a:rPr>
              <a:t>23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269748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Countries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26880" y="3108960"/>
            <a:ext cx="2011680" cy="18288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961120" y="347472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B82F6"/>
                </a:solidFill>
              </a:rPr>
              <a:t>335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61120" y="3977639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DB Tables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326880" y="4389120"/>
            <a:ext cx="2011680" cy="18288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61120" y="47548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B82F6"/>
                </a:solidFill>
              </a:rPr>
              <a:t>240+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61120" y="5257799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Web Pages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Corridor Intelligence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Verified data from TMEA, World Bank, SADC — seeded before the first customer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128016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307592"/>
            <a:ext cx="118871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Corridor</a:t>
            </a:r>
          </a:p>
        </p:txBody>
      </p:sp>
      <p:sp>
        <p:nvSpPr>
          <p:cNvPr id="8" name="Rectangle 7"/>
          <p:cNvSpPr/>
          <p:nvPr/>
        </p:nvSpPr>
        <p:spPr>
          <a:xfrm>
            <a:off x="1600200" y="1280160"/>
            <a:ext cx="256032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45920" y="1307592"/>
            <a:ext cx="24688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Route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1280160"/>
            <a:ext cx="118872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51959" y="1307592"/>
            <a:ext cx="10972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Distance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0679" y="1280160"/>
            <a:ext cx="118872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399" y="1307592"/>
            <a:ext cx="10972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Cost/km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675119" y="1280160"/>
            <a:ext cx="201168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720839" y="1307592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Border Dwell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732520" y="1280160"/>
            <a:ext cx="201168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0" y="1307592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Source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1691640"/>
            <a:ext cx="11887200" cy="62179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0040" y="1801368"/>
            <a:ext cx="118871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NBI-MBA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1801368"/>
            <a:ext cx="24688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Nairobi–Mombasa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51959" y="1801368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483 km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399" y="1801368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USD 2.4/km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20839" y="180136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—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78240" y="180136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TMEA 2022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4320" y="2350008"/>
            <a:ext cx="11887200" cy="621792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20040" y="2459736"/>
            <a:ext cx="118871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KLA-NBI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45920" y="2459736"/>
            <a:ext cx="24688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Kampala–Nairobi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51959" y="2459736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686 km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399" y="2459736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USD 2.4/km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0839" y="2459736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F4444"/>
                </a:solidFill>
              </a:rPr>
              <a:t>12h avg (Busia)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778240" y="2459736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TMEA 2022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4320" y="3008376"/>
            <a:ext cx="11887200" cy="62179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20040" y="3118104"/>
            <a:ext cx="118871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DSM-LUS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645920" y="3118104"/>
            <a:ext cx="24688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Dar–Lusaka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51959" y="3118104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1,600 km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399" y="3118104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USD 1.89/km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720839" y="3118104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F4444"/>
                </a:solidFill>
              </a:rPr>
              <a:t>24h avg (Tunduma)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778240" y="3118104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UN-OHRLLS 2025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74320" y="3666744"/>
            <a:ext cx="11887200" cy="621792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320040" y="3776472"/>
            <a:ext cx="118871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JHB-HRE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45920" y="3776472"/>
            <a:ext cx="24688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Jo'burg–Harare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51959" y="3776472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1,018 km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486399" y="3776472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USD 1.89/km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20839" y="3776472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F4444"/>
                </a:solidFill>
              </a:rPr>
              <a:t>36h avg (Beitbridge)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778240" y="3776472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SADC TRS 2025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4320" y="4325112"/>
            <a:ext cx="11887200" cy="62179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20040" y="4434840"/>
            <a:ext cx="118871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LGS-ABJ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45920" y="4434840"/>
            <a:ext cx="24688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Lagos–Abidjan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251959" y="4434840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979 km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486399" y="4434840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USD 2.10/km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20839" y="4434840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F4444"/>
                </a:solidFill>
              </a:rPr>
              <a:t>18h avg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778240" y="4434840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World Bank 2021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74320" y="5212080"/>
            <a:ext cx="11612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Research archive: 12 research runs (9 verified findings), adversarial 3-vote verification. Replay: ./doc/research/replay.sh &lt;folder&gt;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Go-To-Market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3,046 verified prospects from government registries + behavioral economics outreach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2240280" cy="34747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224028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1417320"/>
            <a:ext cx="2057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3B82F6"/>
                </a:solidFill>
              </a:rPr>
              <a:t>2,974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19456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Clearing &amp; Forwarding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74320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1,210 with email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32918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KRA/URA/TRA govt registries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51760" y="1280160"/>
            <a:ext cx="2240280" cy="34747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651760" y="1280160"/>
            <a:ext cx="2240280" cy="457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0" y="1417320"/>
            <a:ext cx="2057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22C55E"/>
                </a:solidFill>
              </a:rPr>
              <a:t>31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219456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Trucking / Fleet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274320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11 with phone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32918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Freightnet, TATOA, UFFA research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1280160"/>
            <a:ext cx="2240280" cy="34747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0" y="1280160"/>
            <a:ext cx="2240280" cy="45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20640" y="1417320"/>
            <a:ext cx="2057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59E0B"/>
                </a:solidFill>
              </a:rPr>
              <a:t>16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20640" y="219456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Fuel Stations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20640" y="274320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Fleet card operators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20640" y="32918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Vivo, MOGAS, Stabex, OLA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06640" y="1280160"/>
            <a:ext cx="2240280" cy="34747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406640" y="1280160"/>
            <a:ext cx="2240280" cy="457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98080" y="1417320"/>
            <a:ext cx="2057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14B8A6"/>
                </a:solidFill>
              </a:rPr>
              <a:t>11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98080" y="219456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Mechanics / Workshops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98080" y="274320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9 with phone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98080" y="32918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CFAO MB, Scania EA, KEMRA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784080" y="1280160"/>
            <a:ext cx="2240280" cy="34747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784080" y="1280160"/>
            <a:ext cx="2240280" cy="457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875520" y="1417320"/>
            <a:ext cx="2057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EF4444"/>
                </a:solidFill>
              </a:rPr>
              <a:t>14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75520" y="219456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Enterprise Shippers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875520" y="274320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Bidco, CCBA, Naivas, WFP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75520" y="32918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KAM, FMCG, mining, NGO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74320" y="4937760"/>
            <a:ext cx="1161288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74320" y="5074920"/>
            <a:ext cx="11612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Behavioral Economics Email Engine: 5 templates — Loss Aversion · Social Proof · Endowment Effect · Reciprocity · Commitment Escalation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4320" y="5440680"/>
            <a:ext cx="11612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PDF deck generated per prospect · WhatsApp voice bot (Swahili/Hausa/Yoruba) · Cold call scripts with 8 objection handlers per segment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74320" y="5943600"/>
            <a:ext cx="11612880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57200" y="6035040"/>
            <a:ext cx="11247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3B82F6"/>
                </a:solidFill>
              </a:rPr>
              <a:t>Export ready: /api/gtm/export?format=whatsapp   ·   /api/gtm/export?format=mailmerge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Transaction-first: operators pay only when freight settles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224028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224028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137160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3B82F6"/>
                </a:solidFill>
              </a:rPr>
              <a:t>40%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011680"/>
            <a:ext cx="2057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of ARR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33172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Transaction Fees
(Primary)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3017520"/>
            <a:ext cx="2057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1% of escrow settlements
Pay-only-when-value-flows
Aligns revenue with operator revenue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51760" y="1280160"/>
            <a:ext cx="224028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651760" y="1280160"/>
            <a:ext cx="2240280" cy="457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0" y="137160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22C55E"/>
                </a:solidFill>
              </a:rPr>
              <a:t>20%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2011680"/>
            <a:ext cx="2057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of ARR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233172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Data Products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3017520"/>
            <a:ext cx="2057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Border wait time API
Road condition scores
Corridor fuel intelligence
Carbon credit marketplace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1280160"/>
            <a:ext cx="224028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0" y="1280160"/>
            <a:ext cx="2240280" cy="45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20640" y="137160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59E0B"/>
                </a:solidFill>
              </a:rPr>
              <a:t>20%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20640" y="2011680"/>
            <a:ext cx="2057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of ARR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20640" y="233172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SaaS Subscriptions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20640" y="3017520"/>
            <a:ext cx="2057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Enterprise annual contracts
Fleet operators 50+ trucks
Multiple dashboard seats
API access + white-label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06640" y="1280160"/>
            <a:ext cx="224028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406640" y="1280160"/>
            <a:ext cx="2240280" cy="457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98080" y="137160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14B8A6"/>
                </a:solidFill>
              </a:rPr>
              <a:t>10%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98080" y="2011680"/>
            <a:ext cx="2057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of ARR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98080" y="233172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Trade Finance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98080" y="3017520"/>
            <a:ext cx="2057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0.5% origination fee
GPS-verified POD → instant pay
90% advance in 4 hours
$500M/yr Kenya opportunity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784080" y="1280160"/>
            <a:ext cx="224028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784080" y="1280160"/>
            <a:ext cx="2240280" cy="457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875520" y="137160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EF4444"/>
                </a:solidFill>
              </a:rPr>
              <a:t>10%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75520" y="2011680"/>
            <a:ext cx="2057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of ARR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875520" y="2331720"/>
            <a:ext cx="2057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Financial Services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75520" y="3017520"/>
            <a:ext cx="2057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Driver welfare deductions
Fleet insurance marketplace
Equipment financing
Micro-insurance via payslip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Financial Projections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Path to $117M ARR by 2030 — transaction fees as primary driver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907084" y="5732584"/>
            <a:ext cx="1349654" cy="28135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07084" y="5321104"/>
            <a:ext cx="134965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$0.8M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7084" y="5852159"/>
            <a:ext cx="134965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3156508" y="5648178"/>
            <a:ext cx="1349654" cy="112541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156508" y="5236698"/>
            <a:ext cx="134965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$3.2M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56508" y="5852159"/>
            <a:ext cx="134965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2027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5932" y="5338689"/>
            <a:ext cx="1349654" cy="42203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05932" y="4927209"/>
            <a:ext cx="134965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$12.0M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5932" y="5852159"/>
            <a:ext cx="134965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2028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55356" y="4529796"/>
            <a:ext cx="1349654" cy="1230923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655356" y="4118316"/>
            <a:ext cx="134965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$35.0M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55356" y="5852159"/>
            <a:ext cx="134965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2029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904780" y="1645919"/>
            <a:ext cx="1349654" cy="41148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904780" y="1234439"/>
            <a:ext cx="134965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$117.0M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4780" y="5852159"/>
            <a:ext cx="134965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2030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989320"/>
            <a:ext cx="2194560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601675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B82F6"/>
                </a:solidFill>
              </a:rPr>
              <a:t>$800K ARR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3093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10 anchor fleets • Escrow live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98064" y="5989320"/>
            <a:ext cx="2194560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889504" y="601675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B82F6"/>
                </a:solidFill>
              </a:rPr>
              <a:t>$3.2M ARR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89504" y="63093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Nigeria entry • Voice bot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138928" y="5989320"/>
            <a:ext cx="2194560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230368" y="601675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B82F6"/>
                </a:solidFill>
              </a:rPr>
              <a:t>$12M ARR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30368" y="63093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Data products • B2G contracts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479792" y="5989320"/>
            <a:ext cx="2194560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571231" y="601675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B82F6"/>
                </a:solidFill>
              </a:rPr>
              <a:t>$35M ARR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1231" y="63093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South Africa • Trade finance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820656" y="5989320"/>
            <a:ext cx="2194560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912096" y="601675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B82F6"/>
                </a:solidFill>
              </a:rPr>
              <a:t>$117M ARR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12096" y="63093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Continental infrastructure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Competitive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Built for Africa — not adapted for it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34440"/>
            <a:ext cx="11612880" cy="4114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261872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/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8839" y="126187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Samsara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94759" y="126187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Geotab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40679" y="126187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Motive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599" y="126187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Kobo360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32520" y="1261872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FleetOptima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691640"/>
            <a:ext cx="11612880" cy="48463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0040" y="1764792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Offline-first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8839" y="176479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94759" y="176479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59E0B"/>
                </a:solidFill>
              </a:rPr>
              <a:t>Partial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40679" y="176479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6599" y="1764792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32520" y="1764792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4320" y="2212848"/>
            <a:ext cx="11612880" cy="484632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20040" y="2286000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Multi-currency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48839" y="228600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94759" y="228600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40679" y="228600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86599" y="228600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59E0B"/>
                </a:solidFill>
              </a:rPr>
              <a:t>KES only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732520" y="2286000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" y="2734056"/>
            <a:ext cx="11612880" cy="48463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20040" y="280720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Cross-border compliance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48839" y="280720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94759" y="280720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40679" y="280720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86599" y="280720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732520" y="2807208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" y="3255264"/>
            <a:ext cx="11612880" cy="484632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" y="3328416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Escrow payment rail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48839" y="332841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94759" y="332841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40679" y="332841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86599" y="332841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32520" y="3328416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74320" y="3776472"/>
            <a:ext cx="11612880" cy="48463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20040" y="3849624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WhatsApp-first driver UX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148839" y="3849624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94759" y="3849624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40679" y="3849624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86599" y="3849624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59E0B"/>
                </a:solidFill>
              </a:rPr>
              <a:t>Partial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32520" y="3849624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74320" y="4297679"/>
            <a:ext cx="11612880" cy="484632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20040" y="4370831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Ecosystem marketplace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48839" y="4370831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94759" y="4370831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440679" y="4370831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86599" y="4370831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732520" y="4370831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74320" y="4818888"/>
            <a:ext cx="11612880" cy="48463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320040" y="4892040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Corridor intelligence data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148839" y="489204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794759" y="489204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440679" y="489204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86599" y="4892040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32520" y="4892040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4320" y="5340096"/>
            <a:ext cx="11612880" cy="484632"/>
          </a:xfrm>
          <a:prstGeom prst="rect">
            <a:avLst/>
          </a:prstGeom>
          <a:solidFill>
            <a:srgbClr val="161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20040" y="541324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Driver welfare / payroll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148839" y="541324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794759" y="541324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440679" y="541324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✗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86599" y="5413248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59E0B"/>
                </a:solidFill>
              </a:rPr>
              <a:t>Partial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732520" y="5413248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74320" y="5861304"/>
            <a:ext cx="11612880" cy="484632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20040" y="5934456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Africa pricing model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148839" y="593445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❌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794759" y="593445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❌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440679" y="593445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EF4444"/>
                </a:solidFill>
              </a:rPr>
              <a:t>❌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086599" y="5934456"/>
            <a:ext cx="1554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59E0B"/>
                </a:solidFill>
              </a:rPr>
              <a:t>Partial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732520" y="5934456"/>
            <a:ext cx="1920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2C55E"/>
                </a:solidFill>
              </a:rPr>
              <a:t>✅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5 Defensible Moats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Lock-in through network density, not contract terms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11612880" cy="914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54864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B82F6"/>
                </a:solidFill>
              </a:rPr>
              <a:t>1. Offline-First Architecture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06240" y="1371600"/>
            <a:ext cx="75895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Every competitor built for LTE. Rebuilding for offline requires rewriting the entire data layer. Dexie.js + HLC sync is a 12-month engineering investment to replicate.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" y="2286000"/>
            <a:ext cx="11612880" cy="914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74320" y="2286000"/>
            <a:ext cx="54864" cy="9144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" y="237744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2C55E"/>
                </a:solidFill>
              </a:rPr>
              <a:t>2. Ecosystem Density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6240" y="2377440"/>
            <a:ext cx="75895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When a fleet operator has mechanics, fuel stations, border agents, and insurers all on the same platform, switching means breaking every relationship simultaneously. Network moat grows exponentially.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3291840"/>
            <a:ext cx="11612880" cy="914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4320" y="3291840"/>
            <a:ext cx="54864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338328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</a:rPr>
              <a:t>3. Escrow Payment Rail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06240" y="3383280"/>
            <a:ext cx="75895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The Merkle-chained T0/T1/T2 settlement makes FleetOptima the trusted counterparty in every transaction. Competitors are tracking tools; FleetOptima is the money.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4297680"/>
            <a:ext cx="11612880" cy="914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4320" y="4297680"/>
            <a:ext cx="54864" cy="9144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438912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4B8A6"/>
                </a:solidFill>
              </a:rPr>
              <a:t>4. Corridor Intelligence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06240" y="4389120"/>
            <a:ext cx="75895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After 18 months of live operations, FleetOptima will have the most comprehensive real-time freight dataset on the continent. This data is worth more than the SaaS subscriptions it was collected through.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4320" y="5303520"/>
            <a:ext cx="11612880" cy="9144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74320" y="5303520"/>
            <a:ext cx="54864" cy="9144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02920" y="539496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F4444"/>
                </a:solidFill>
              </a:rPr>
              <a:t>5. Driver Identity Layer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6240" y="5394960"/>
            <a:ext cx="75895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A driver who has completed 500 trips has a verifiable credential — safety score, completion rate, corridor familiarity. This becomes a professional identity recognised by insurers, banks, and border agencies.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Platform Traction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Production-grade infrastructure, deployed and running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278892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37160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3B82F6"/>
                </a:solidFill>
              </a:rPr>
              <a:t>335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011680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Production DB Tables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33172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PostgreSQL 17 on Contabo VPS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46120" y="1280160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46120" y="1280160"/>
            <a:ext cx="2788920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83279" y="137160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22C55E"/>
                </a:solidFill>
              </a:rPr>
              <a:t>240+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2011680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Web Pages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37560" y="233172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9 portals, 35+ route sections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1280160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17920" y="1280160"/>
            <a:ext cx="278892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55080" y="137160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59E0B"/>
                </a:solidFill>
              </a:rPr>
              <a:t>41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59" y="2011680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Mobile Screens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59" y="233172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Expo 52 quad-role binary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89720" y="1280160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89720" y="1280160"/>
            <a:ext cx="2788920" cy="54864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326880" y="137160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4B8A6"/>
                </a:solidFill>
              </a:rPr>
              <a:t>3,046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81160" y="2011680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GTM Prospects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81160" y="233172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Seeded from KRA/URA/TRA govt registries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" y="3840479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74320" y="3840479"/>
            <a:ext cx="2788920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11479" y="3931919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EF4444"/>
                </a:solidFill>
              </a:rPr>
              <a:t>1,210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" y="4571999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Prospects with Email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5760" y="489204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Tanzania TRA govt registry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246120" y="3840479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246120" y="3840479"/>
            <a:ext cx="2788920" cy="54864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383279" y="3931919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8B5CF6"/>
                </a:solidFill>
              </a:rPr>
              <a:t>16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37560" y="4571999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Research Runs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337560" y="489204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12 corridor + 4 prospect sweeps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217920" y="3840479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217920" y="3840479"/>
            <a:ext cx="2788920" cy="54864"/>
          </a:xfrm>
          <a:prstGeom prst="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355080" y="3931919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EC4899"/>
                </a:solidFill>
              </a:rPr>
              <a:t>12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09359" y="4571999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Research Sources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09359" y="489204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TMEA, World Bank, SADC, ODI, UN-OHRLLS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189720" y="3840479"/>
            <a:ext cx="278892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9189720" y="3840479"/>
            <a:ext cx="2788920" cy="54864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326880" y="3931919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06B6D4"/>
                </a:solidFill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281160" y="4571999"/>
            <a:ext cx="2606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Active Cron Jobs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281160" y="4892040"/>
            <a:ext cx="2606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Segmentation, scoring, lifecycle, churn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The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Seed Round — to light the commercial fuse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11612880" cy="10058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457200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3B82F6"/>
                </a:solidFill>
              </a:rPr>
              <a:t>$2.5M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1463040"/>
            <a:ext cx="6858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94A3B8"/>
                </a:solidFill>
              </a:rPr>
              <a:t>Seed Round  ·  18-month runway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2468880"/>
            <a:ext cx="5760720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" y="2468880"/>
            <a:ext cx="576072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79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Engineering (40% — $1.0M)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79" y="2999232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3 senior engineers (escrow live, Temporal triggers, email system)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79" y="3438144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Mobile camera real integration, bulk import, rate limiting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79" y="3877056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WhatsApp voice bot (Swahili/Hausa/Yoruba) production deployment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3640" y="2468880"/>
            <a:ext cx="5760720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63640" y="2468880"/>
            <a:ext cx="576072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Commercial (30% — $750K)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999232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Kenya + Nigeria country managers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438144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KETWA/FESARTA partnership programme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0" y="3877056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First 10 anchor fleet customer acquisition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4320" y="4572000"/>
            <a:ext cx="5760720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74320" y="4572000"/>
            <a:ext cx="576072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11479" y="46634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Infrastructure (15% — $375K)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79" y="5102352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Contabo fleet app server provisioning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79" y="5541264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Data product API infrastructure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79" y="5980176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Production monitoring + alerting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63640" y="4572000"/>
            <a:ext cx="5760720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263640" y="4572000"/>
            <a:ext cx="576072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6634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Research + Data (15% — $375K)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5102352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KETWA/FESARTA primary fuel fraud survey (fills critical data gap)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0" y="5541264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Corridor intelligence data subscription products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5980176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Carbon credit Verra certification process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6446520"/>
            <a:ext cx="11612880" cy="2286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65760" y="6455664"/>
            <a:ext cx="114300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Post-seed milestone: First live escrow settlement with real M-Pesa disbursement to a carrier — Q3 2026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200400"/>
            <a:ext cx="12188952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The infrastructure layer for
African road freight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49039"/>
            <a:ext cx="10515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1">
                <a:solidFill>
                  <a:srgbClr val="94A3B8"/>
                </a:solidFill>
              </a:rPr>
              <a:t>FleetOptima is not competing with Samsara.
It is building what Samsara cannot — a platform purpose-made for
offline corridors, multi-currency payments, and informal-sector operators.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217920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</a:rPr>
              <a:t>fleetoptima.io  ·  github.com/nyimbi/fleetOptima  ·  docs at nyimbi.github.io/fleetOptima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African freight loses $15B+ annually to solvable inefficiencies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371600"/>
            <a:ext cx="2194560" cy="50292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371600"/>
            <a:ext cx="2194560" cy="548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74320" y="155448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>
                <a:solidFill>
                  <a:srgbClr val="FFFFFF"/>
                </a:solidFill>
              </a:rPr>
              <a:t>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3317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Fuel Fraud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880360"/>
            <a:ext cx="2011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8–15% of fuel budget stolen per fleet
Ghost fills, GPS mismatches, tank overfills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51760" y="1371600"/>
            <a:ext cx="2194560" cy="50292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651760" y="1371600"/>
            <a:ext cx="219456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651760" y="155448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>
                <a:solidFill>
                  <a:srgbClr val="FFFFFF"/>
                </a:solidFill>
              </a:rPr>
              <a:t>⏱️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0" y="23317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Border Delays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2880360"/>
            <a:ext cx="2011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12–24h average dwell at EAC crossings
$171.6M annual corridor delay cost (SADC 2025)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2194560" cy="50292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29200" y="1371600"/>
            <a:ext cx="219456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29200" y="155448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>
                <a:solidFill>
                  <a:srgbClr val="FFFFFF"/>
                </a:solidFill>
              </a:rPr>
              <a:t>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20640" y="23317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Zero Visibility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20640" y="2880360"/>
            <a:ext cx="2011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Shippers call the carrier who calls the driver
No GPS, no milestones, no ETA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06640" y="1371600"/>
            <a:ext cx="2194560" cy="50292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406640" y="1371600"/>
            <a:ext cx="2194560" cy="54864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06640" y="155448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>
                <a:solidFill>
                  <a:srgbClr val="FFFFFF"/>
                </a:solidFill>
              </a:rPr>
              <a:t>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80" y="23317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Payment Disputes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98080" y="2880360"/>
            <a:ext cx="2011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30–60 day payment cycles, no proof of delivery
Informal cash advances destroy negotiating power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84080" y="1371600"/>
            <a:ext cx="2194560" cy="50292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784080" y="1371600"/>
            <a:ext cx="2194560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784080" y="155448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>
                <a:solidFill>
                  <a:srgbClr val="FFFFFF"/>
                </a:solidFill>
              </a:rPr>
              <a:t>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875520" y="23317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Compliance Chaos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875520" y="2880360"/>
            <a:ext cx="2011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54 permit types across EAC/SADC corridors
Manual tracking, expired permits cause fines + delays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The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One platform. Every participant. Offline-first. Mobile-first.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97280"/>
            <a:ext cx="112471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94A3B8"/>
                </a:solidFill>
              </a:rPr>
              <a:t>FleetOptima is not fleet tracking software. It is the programmable rail on which every participant in African road freight transacts, communicates, and builds trust.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2103120"/>
            <a:ext cx="3749039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2103120"/>
            <a:ext cx="3749039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11479" y="21945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GPS + Telematics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79" y="2606039"/>
            <a:ext cx="347472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Kalman-filtered positions every 10s
Sensor drowsiness detection
Traccar hardware bridge (200+ protocols)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51959" y="2103120"/>
            <a:ext cx="3749039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51959" y="2103120"/>
            <a:ext cx="3749039" cy="457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89120" y="21945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Escrow Payment Rail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2606039"/>
            <a:ext cx="347472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T0/T1/T2 Merkle-chained settlement
M-Pesa B2C + MTN MoMo disbursements
Quality-adjusted T2 release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0" y="2103120"/>
            <a:ext cx="3749039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0" y="2103120"/>
            <a:ext cx="3749039" cy="45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66760" y="21945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Cross-Border Compliance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66760" y="2606039"/>
            <a:ext cx="347472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54 permit types, EAC/SADC/ECOWAS
Axle load calculator
Border agent pre-booking marketplace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" y="4206240"/>
            <a:ext cx="3749039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274320" y="4206240"/>
            <a:ext cx="3749039" cy="457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11479" y="4297679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Ecosystem Marketplace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79" y="4709159"/>
            <a:ext cx="347472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9 portals: fleet, shipper, mechanic,
fuel, insurer, rental, carpool, dabbawala
3,046 GTM prospects seeded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51959" y="4206240"/>
            <a:ext cx="3749039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251959" y="4206240"/>
            <a:ext cx="3749039" cy="457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389120" y="4297679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Offline-First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89120" y="4709159"/>
            <a:ext cx="347472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Dexie.js HLC sync
Full CRUD without internet
GPS queuing on dead corridors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29600" y="4206240"/>
            <a:ext cx="3749039" cy="19202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229600" y="4206240"/>
            <a:ext cx="3749039" cy="4572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66760" y="4297679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AI &amp; Workflows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60" y="4709159"/>
            <a:ext cx="347472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Temporal durable workflows
PPO dispatch AI
Behavioral economics GTM engine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Market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Sub-Saharan Africa road freight — the largest untouched logistics market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80160"/>
            <a:ext cx="274320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280160"/>
            <a:ext cx="274320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3B82F6"/>
                </a:solidFill>
              </a:rPr>
              <a:t>$180B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Total Addressable Market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33172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Sub-Saharan Africa road freight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91840" y="1280160"/>
            <a:ext cx="274320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91840" y="1280160"/>
            <a:ext cx="2743200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29000" y="13716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22C55E"/>
                </a:solidFill>
              </a:rPr>
              <a:t>$270M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3280" y="201168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Serviceable ARR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3280" y="233172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5% fleet penetration × $3K ACV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1280160"/>
            <a:ext cx="274320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17920" y="1280160"/>
            <a:ext cx="27432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55080" y="13716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59E0B"/>
                </a:solidFill>
              </a:rPr>
              <a:t>$117M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201168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Year 5 Target ARR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233172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Based on current trajectory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0" y="1280160"/>
            <a:ext cx="2743200" cy="146304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44000" y="1280160"/>
            <a:ext cx="2743200" cy="54864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81160" y="137160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4B8A6"/>
                </a:solidFill>
              </a:rPr>
              <a:t>23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5440" y="201168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EAC/SADC Countries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35440" y="233172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Primary expansion markets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3017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Why now: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342900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→  Starlink expanding across Africa — connectivity gap closing rapidly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922776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→  Chinese EV trucks (BYD, SAIC) entering Africa by 2027 — new compliance requirements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4416552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→  EU Carbon Border Adjustment Mechanism forces African exporters to prove low-carbon logistics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4910328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→  M-Pesa / MTN MoMo infrastructure enables escrow rail that was impossible 5 years ago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5404104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→  Samsara and Geotab are entering Africa — first-mover window is 18–24 months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9 Specialized Portals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Every participant in the logistics chain has a dedicated product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37160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371600"/>
            <a:ext cx="45720" cy="16459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146304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146304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Fleet Owner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874519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Dispatch, tracking, P&amp;L, payroll, compliance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51959" y="137160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51959" y="1371600"/>
            <a:ext cx="45720" cy="16459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43399" y="146304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7759" y="146304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Enterprise Shipper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59" y="1874519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Live tracking, escrow payment, cargo claims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29600" y="137160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0" y="1371600"/>
            <a:ext cx="45720" cy="16459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40" y="146304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🔧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15400" y="146304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Mechanic / Workshop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915400" y="1874519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SOS routing, digital quotes, M-Pesa payment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4320" y="315468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74320" y="3154680"/>
            <a:ext cx="45720" cy="16459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2461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⚙️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" y="324612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Parts Supplier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" y="3657600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Catalog, orders, fleet contract pricing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51959" y="315468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251959" y="3154680"/>
            <a:ext cx="45720" cy="16459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43399" y="32461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⛽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37759" y="324612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Fuel Station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37759" y="3657600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Live prices, pre-booking, bulk contracts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229600" y="315468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229600" y="3154680"/>
            <a:ext cx="45720" cy="164592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321040" y="32461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🛃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15400" y="324612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Border Agent / C&amp;F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15400" y="3657600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Advance bookings, status updates, digital payments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74320" y="493776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274320" y="4937760"/>
            <a:ext cx="45720" cy="1645920"/>
          </a:xfrm>
          <a:prstGeom prst="rect">
            <a:avLst/>
          </a:prstGeom>
          <a:solidFill>
            <a:srgbClr val="EC48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65760" y="50292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🛡️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0120" y="50292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Insurance / Broker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60120" y="5440680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RFQs, telematics-based underwriting, claims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251959" y="493776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251959" y="4937760"/>
            <a:ext cx="45720" cy="164592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343399" y="50292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🚜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937759" y="50292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Equipment Rental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37759" y="5440680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Fixed/auction/offer pricing, contracts, damage assessment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229600" y="4937760"/>
            <a:ext cx="3749039" cy="16459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8229600" y="4937760"/>
            <a:ext cx="45720" cy="16459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321040" y="50292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🚌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915400" y="50292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FleetRide Carpooling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915400" y="5440680"/>
            <a:ext cx="2926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Drivers post seats, passengers book by phone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Quad-Role Mobile App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Driver · Shipper · Owner · Dabbawala Rider — one Expo binary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278892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278892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41732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3B82F6"/>
                </a:solidFill>
              </a:rPr>
              <a:t>Driver
16 tabs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148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Trip screen + HUD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642616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HOS / DVIR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136392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SOS mechanic finder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63016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Drowsiness detection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123944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Offline GPS queue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61772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Earnings + payslip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111496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Fuel pre-booking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605272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Truck stop rooms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46120" y="1280160"/>
            <a:ext cx="278892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246120" y="1280160"/>
            <a:ext cx="2788920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79" y="141732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22C55E"/>
                </a:solidFill>
              </a:rPr>
              <a:t>Shipper
6 screens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0" y="2148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Live shipment tracking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2642616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Cargo booking wizard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9000" y="3136392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Escrow T0/T1/T2 view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29000" y="363016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Cargo claims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29000" y="4123944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eBOL download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29000" y="461772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Settlement inbox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17920" y="1280160"/>
            <a:ext cx="278892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17920" y="1280160"/>
            <a:ext cx="278892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55080" y="141732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59E0B"/>
                </a:solidFill>
              </a:rPr>
              <a:t>Owner
5 screens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0" y="2148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Live fleet map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2642616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Dispatch board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0" y="3136392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P&amp;L + financials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363016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Driver rankings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0" y="4123944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Maintenance alerts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189720" y="1280160"/>
            <a:ext cx="2788920" cy="52120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9189720" y="1280160"/>
            <a:ext cx="2788920" cy="54864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326880" y="1417320"/>
            <a:ext cx="2514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4B8A6"/>
                </a:solidFill>
              </a:rPr>
              <a:t>Rider
4 screens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372600" y="2148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Batch dashboard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372600" y="2642616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QR parcel scan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72600" y="3136392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Optimised route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72600" y="363016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✓  M-Pesa earnings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74320" y="6492240"/>
            <a:ext cx="1161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Soketi real-time in all 4 layouts  ·  Offline-first with mutation queue  ·  Haptic feedback  ·  Swipe gestures  ·  Swahili/French/Portuguese i18n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Escrow Payment Rail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The first cryptographically-verifiable freight payment system in Africa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280160"/>
            <a:ext cx="3108960" cy="38404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1280160"/>
            <a:ext cx="310896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4173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3B82F6"/>
                </a:solidFill>
              </a:rPr>
              <a:t>T0
Lock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1031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</a:rPr>
              <a:t>35%
of freight value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7889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Shipper pays
into escrow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88720" y="3657600"/>
            <a:ext cx="2560320" cy="1828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3749039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Trigger: Contract confirmed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69080" y="23774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B82F6"/>
                </a:solidFill>
              </a:rPr>
              <a:t>→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0560" y="1280160"/>
            <a:ext cx="3108960" cy="38404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480560" y="1280160"/>
            <a:ext cx="3108960" cy="5486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0" y="14173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22C55E"/>
                </a:solidFill>
              </a:rPr>
              <a:t>T1
Release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21031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</a:rPr>
              <a:t>35%
of freight value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27889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Carrier paid
at pickup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880" y="3657600"/>
            <a:ext cx="2560320" cy="1828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0" y="3749039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Trigger: GPS + seal verified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35240" y="23774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B82F6"/>
                </a:solidFill>
              </a:rPr>
              <a:t>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1280160"/>
            <a:ext cx="3108960" cy="38404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46720" y="1280160"/>
            <a:ext cx="310896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38160" y="14173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59E0B"/>
                </a:solidFill>
              </a:rPr>
              <a:t>T2
Settle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38160" y="21031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</a:rPr>
              <a:t>30%
± penalties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38160" y="278892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Quality-adjusted
final payment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21040" y="3657600"/>
            <a:ext cx="2560320" cy="1828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138160" y="3749039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</a:rPr>
              <a:t>Trigger: POD + OTP + GPS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5394960"/>
            <a:ext cx="11612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4A3B8"/>
                </a:solidFill>
              </a:rPr>
              <a:t>SHA-256 Merkle chain per shipment  ·  M-Pesa B2C + MTN MoMo disbursements  ·  Quality penalties from telemetry  ·  Temporal durable workflows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4320" y="5760720"/>
            <a:ext cx="11612880" cy="7315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580644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🔒  Operators pay 1% transaction fee only when freight settles — zero upfront cost to trial.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Technology Stack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Production-grade, African-market-optimised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280160"/>
            <a:ext cx="5760720" cy="24688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280160"/>
            <a:ext cx="576072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3716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B82F6"/>
                </a:solidFill>
              </a:rPr>
              <a:t>MOBILE (Expo 52 / React Native 0.76)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178308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Quad-role single binary
• Offline-first: Dexie.js HLC sync
• Soketi real-time in every layout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4679" y="178308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expo-sensors drowsiness scoring
• Haptic feedback, swipe gestures
• i18n: en/sw/fr/pt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1280160"/>
            <a:ext cx="5760720" cy="24688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63640" y="1280160"/>
            <a:ext cx="5760720" cy="457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3716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2C55E"/>
                </a:solidFill>
              </a:rPr>
              <a:t>WEB DASHBOARD (Next.js 15)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178308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240+ pages across 9 portals
• Server Components + Server Actions
• shadcn/ui component library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0" y="178308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Command palette (⌘K)
• Temporal workflow integration
• White-label per-org theming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3931920"/>
            <a:ext cx="5760720" cy="24688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74320" y="3931920"/>
            <a:ext cx="5760720" cy="45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11479" y="4023359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BACKEND (Python FastAPI)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79" y="443484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VRP solver, bin-packing, axle load
• NSGA-II margin optimizer
• PPO reinforcement learning dispatch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54679" y="443484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YOLOv8 dashcam ML inference
• Weibull maintenance prediction
• Kalman GPS filter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63640" y="3931920"/>
            <a:ext cx="5760720" cy="246888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263640" y="3931920"/>
            <a:ext cx="5760720" cy="457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4023359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4B8A6"/>
                </a:solidFill>
              </a:rPr>
              <a:t>INFRASTRUCTURE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443484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PostgreSQL 17: 335 tables
• Soketi self-hosted WebSocket
• Traccar GPS sidecar (200+ protocols)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0" y="4434840"/>
            <a:ext cx="274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• Temporal workflow engine
• Cloudflare R2 file storage
• Contabo VPS + systemd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Driver Safety Intelligence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</a:rPr>
              <a:t>Real-time drowsiness detection from phone sensors — no hardware required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9728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The driver's smartphone is the safety device. Three sensors + ML scoring = real-time drowsiness detection broadcast to dispatcher.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828800"/>
            <a:ext cx="2788920" cy="22860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1828800"/>
            <a:ext cx="45720" cy="228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11479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B82F6"/>
                </a:solidFill>
              </a:rPr>
              <a:t>Accelerometer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79" y="23317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Variance σ² of acceleration
Low variance = head nodding
Sampled every 500ms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46120" y="1828800"/>
            <a:ext cx="2788920" cy="22860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46120" y="1828800"/>
            <a:ext cx="45720" cy="22860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83279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2C55E"/>
                </a:solidFill>
              </a:rPr>
              <a:t>Gyroscope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3279" y="23317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Max magnitude = steering erraticism
Lane weaving detection
Harsh event classification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7920" y="1828800"/>
            <a:ext cx="2788920" cy="22860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1828800"/>
            <a:ext cx="45720" cy="2286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55080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</a:rPr>
              <a:t>Ambient Light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5080" y="23317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Low lux = night driving
+15 drowsiness penalty
Night fatigue multiplier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89720" y="1828800"/>
            <a:ext cx="2788920" cy="22860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89720" y="1828800"/>
            <a:ext cx="45720" cy="22860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326880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4B8A6"/>
                </a:solidFill>
              </a:rPr>
              <a:t>Battery Monitor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0" y="233172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Critical &lt; 10% → alert
GPS tracking continuity risk
Operator notification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4297680"/>
            <a:ext cx="1161288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74320" y="4434840"/>
            <a:ext cx="1161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3B82F6"/>
                </a:solidFill>
              </a:rPr>
              <a:t>Drowsiness Score = (motionScore × 0.6) + (steeringScore × 0.3) + lightPenalty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4320" y="5074920"/>
            <a:ext cx="3749039" cy="1371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4320" y="5074920"/>
            <a:ext cx="3749039" cy="457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11479" y="51663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2C55E"/>
                </a:solidFill>
              </a:rPr>
              <a:t>Score 0–40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79" y="557784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Normal driving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51959" y="5074920"/>
            <a:ext cx="3749039" cy="1371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251959" y="5074920"/>
            <a:ext cx="3749039" cy="45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389120" y="51663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</a:rPr>
              <a:t>Score 41–65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89120" y="557784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Rest break recommended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229600" y="5074920"/>
            <a:ext cx="3749039" cy="13716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229600" y="5074920"/>
            <a:ext cx="3749039" cy="457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66760" y="51663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F4444"/>
                </a:solidFill>
              </a:rPr>
              <a:t>Score 66–100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66760" y="557784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Critical — dispatcher alerted via Soketi + WhatsApp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